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20" r:id="rId5"/>
    <p:sldId id="1142" r:id="rId6"/>
    <p:sldId id="1038" r:id="rId7"/>
    <p:sldId id="1111" r:id="rId8"/>
    <p:sldId id="1075" r:id="rId9"/>
    <p:sldId id="1063" r:id="rId10"/>
    <p:sldId id="1093" r:id="rId11"/>
    <p:sldId id="1092" r:id="rId12"/>
    <p:sldId id="1133" r:id="rId13"/>
    <p:sldId id="1134" r:id="rId14"/>
    <p:sldId id="1135" r:id="rId15"/>
    <p:sldId id="1118" r:id="rId16"/>
    <p:sldId id="1139" r:id="rId17"/>
    <p:sldId id="1131" r:id="rId18"/>
    <p:sldId id="1074" r:id="rId19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方正粗黑宋简体" panose="02000000000000000000" charset="-122"/>
      <p:regular r:id="rId29"/>
    </p:embeddedFont>
    <p:embeddedFont>
      <p:font typeface="汉仪青云简" panose="00020600040101010101" charset="-122"/>
      <p:regular r:id="rId30"/>
    </p:embeddedFont>
    <p:embeddedFont>
      <p:font typeface="仿宋" panose="02010609060101010101" charset="-122"/>
      <p:regular r:id="rId31"/>
    </p:embeddedFont>
    <p:embeddedFont>
      <p:font typeface="楷体" panose="02010609060101010101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  <p:cmAuthor id="2" name="dell" initials="d" lastIdx="2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D9"/>
    <a:srgbClr val="F7443D"/>
    <a:srgbClr val="ED7D31"/>
    <a:srgbClr val="A2CDD2"/>
    <a:srgbClr val="7AB8BF"/>
    <a:srgbClr val="82BDFE"/>
    <a:srgbClr val="B2D6FE"/>
    <a:srgbClr val="5C92CF"/>
    <a:srgbClr val="FA938E"/>
    <a:srgbClr val="9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73" d="100"/>
          <a:sy n="73" d="100"/>
        </p:scale>
        <p:origin x="106" y="322"/>
      </p:cViewPr>
      <p:guideLst>
        <p:guide orient="horz" pos="2210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23055555555556"/>
          <c:y val="0.262731481481481"/>
          <c:w val="0.875055555555555"/>
          <c:h val="0.632037037037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医生数量</c:v>
                </c:pt>
              </c:strCache>
            </c:strRef>
          </c:tx>
          <c:spPr>
            <a:gradFill rotWithShape="1">
              <a:gsLst>
                <a:gs pos="24000">
                  <a:srgbClr val="08B0C5"/>
                </a:gs>
                <a:gs pos="100000">
                  <a:srgbClr val="9BEEE0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医院数量</c:v>
                </c:pt>
              </c:strCache>
            </c:strRef>
          </c:tx>
          <c:spPr>
            <a:gradFill rotWithShape="1">
              <a:gsLst>
                <a:gs pos="24000">
                  <a:srgbClr val="FAC295"/>
                </a:gs>
                <a:gs pos="100000">
                  <a:srgbClr val="FEE4BA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12"/>
        <c:axId val="506595230"/>
        <c:axId val="736639853"/>
      </c:barChart>
      <c:catAx>
        <c:axId val="50659523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36639853"/>
        <c:crosses val="autoZero"/>
        <c:auto val="1"/>
        <c:lblAlgn val="ctr"/>
        <c:lblOffset val="100"/>
        <c:noMultiLvlLbl val="0"/>
      </c:catAx>
      <c:valAx>
        <c:axId val="736639853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06595230"/>
        <c:crosses val="autoZero"/>
        <c:crossBetween val="between"/>
      </c:valAx>
      <c:spPr>
        <a:noFill/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394577591372079"/>
          <c:y val="0.144998951562172"/>
        </c:manualLayout>
      </c:layout>
      <c:overlay val="0"/>
      <c:spPr>
        <a:noFill/>
        <a:ln>
          <a:solidFill>
            <a:sysClr val="window" lastClr="FFFFFF"/>
          </a:solidFill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06"/>
      <c:depthPercent val="100"/>
      <c:rAngAx val="0"/>
    </c:view3D>
    <c:floor>
      <c:thickness val="0"/>
      <c:spPr>
        <a:noFill/>
        <a:effectLst/>
      </c:spPr>
    </c:floor>
    <c:sideWall>
      <c:thickness val="0"/>
      <c:spPr>
        <a:noFill/>
        <a:effectLst/>
      </c:spPr>
    </c:sideWall>
    <c:backWall>
      <c:thickness val="0"/>
      <c:spPr>
        <a:noFill/>
        <a:effectLst/>
      </c:spPr>
    </c:backWall>
    <c:plotArea>
      <c:layout>
        <c:manualLayout>
          <c:layoutTarget val="inner"/>
          <c:xMode val="edge"/>
          <c:yMode val="edge"/>
          <c:x val="0.299708072683944"/>
          <c:y val="0.141688921859545"/>
          <c:w val="0.464182305630027"/>
          <c:h val="0.77065281899109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787E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F787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675AB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gradFill>
                <a:gsLst>
                  <a:gs pos="100000">
                    <a:srgbClr val="B5D5B7"/>
                  </a:gs>
                  <a:gs pos="0">
                    <a:srgbClr val="C5EDCD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50000">
                    <a:srgbClr val="F6CAB0"/>
                  </a:gs>
                  <a:gs pos="0">
                    <a:srgbClr val="F7DAC9"/>
                  </a:gs>
                  <a:gs pos="100000">
                    <a:srgbClr val="F4BA97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0714993602516515"/>
                  <c:y val="-0.0098916109275836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开发团队</a:t>
                    </a:r>
                    <a:endParaRPr lang="zh-CN" altLang="en-US"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70%</a:t>
                    </a:r>
                    <a:endParaRPr lang="en-US" altLang="zh-CN"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2631915912783"/>
                  <c:y val="-0.045761172534643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指导团队</a:t>
                    </a:r>
                    <a:endParaRPr lang="zh-CN" altLang="en-US"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15%</a:t>
                    </a:r>
                    <a:endParaRPr lang="en-US" altLang="zh-CN"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84597683053287"/>
                  <c:y val="-0.11813977038483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合作医院</a:t>
                    </a:r>
                    <a:endParaRPr lang="zh-CN" altLang="en-US"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5%</a:t>
                    </a:r>
                    <a:endParaRPr lang="en-US" altLang="zh-CN"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888105307140968"/>
                  <c:y val="-0.039114583782085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期股权</a:t>
                    </a:r>
                    <a:endParaRPr lang="zh-CN" altLang="en-US"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10%</a:t>
                    </a:r>
                    <a:endParaRPr lang="en-US" altLang="zh-CN"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2857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开发团队</c:v>
                </c:pt>
                <c:pt idx="1">
                  <c:v>教室指导团队</c:v>
                </c:pt>
                <c:pt idx="2">
                  <c:v>指导医院</c:v>
                </c:pt>
                <c:pt idx="3">
                  <c:v>期股权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43:01.850" idx="17">
    <p:pos x="5177" y="1702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7:43.308" idx="13">
    <p:pos x="10" y="10"/>
    <p:text>市场容量估算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8:06.578" idx="14">
    <p:pos x="10" y="10"/>
    <p:text>这个做的不错，但感觉可以再美化一下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8:29.548" idx="15">
    <p:pos x="10" y="10"/>
    <p:text>感觉这个饼图的数据标注可以再调整一下，10%和合作医院几个字叠在一起了</p:text>
  </p:cm>
  <p:cm authorId="2" dt="2022-05-11T16:19:11.008" idx="16">
    <p:pos x="146" y="146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4:57.359" idx="20">
    <p:pos x="10" y="10"/>
    <p:text>用来写行业形式分析，以及根据就业提供的一些薪资等，用来写财务预测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6:41.789" idx="21">
    <p:pos x="4078" y="2714"/>
    <p:text>又出现了一个新字体，可以统一为“微软雅黑”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05:34.497" idx="1">
    <p:pos x="2491" y="1286"/>
    <p:text>感觉一页PPT用了5种字体，看上去有点点乱</p:text>
  </p:cm>
  <p:cm authorId="2" dt="2022-05-11T16:07:39.157" idx="3">
    <p:pos x="6963" y="2561"/>
    <p:text>可以作为“市场概况”部分，加以延伸和修饰</p:text>
  </p:cm>
  <p:cm authorId="2" dt="2022-05-11T16:22:00.399" idx="18">
    <p:pos x="4515" y="2820"/>
    <p:text>汉仪青云简体这个字体挺好看的，但是感觉答辩的时候不太利于让老师看清楚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2T11:22:08.451" idx="1">
    <p:pos x="6630" y="550"/>
    <p:text/>
  </p:cm>
  <p:cm authorId="2" dt="2022-05-11T16:11:38.577" idx="4">
    <p:pos x="6630" y="686"/>
    <p:text>属于产品特色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2:36.898" idx="5">
    <p:pos x="10" y="10"/>
    <p:text>作为插图放在商业计划书的合适地方</p:text>
  </p:cm>
  <p:cm authorId="2" dt="2022-05-11T16:15:36.728" idx="7">
    <p:pos x="10" y="146"/>
    <p:text>第三部分中的研发情况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3:00.097" idx="6">
    <p:pos x="7332" y="1597"/>
    <p:text>同上</p:text>
  </p:cm>
  <p:cm authorId="2" dt="2022-05-11T16:15:46.648" idx="8">
    <p:pos x="7332" y="1733"/>
    <p:text>第三部分研发情况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5:49.378" idx="9">
    <p:pos x="10" y="10"/>
    <p:text>研发情况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5:56.268" idx="10">
    <p:pos x="10" y="10"/>
    <p:text>研发情况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6:19.248" idx="11">
    <p:pos x="10" y="10"/>
    <p:text>产品与服务应用场景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7:07.258" idx="12">
    <p:pos x="7280" y="397"/>
    <p:text>白色部分再往下拉一下可能效果更好一点，不然字有点太靠下了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0.xml"/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1.xml"/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2.xml"/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6.svg"/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4.xml"/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5.xml"/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comments" Target="../comments/comment1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comments" Target="../comments/commen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.xml"/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.xml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7.xml"/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3.svg"/><Relationship Id="rId7" Type="http://schemas.openxmlformats.org/officeDocument/2006/relationships/image" Target="../media/image26.png"/><Relationship Id="rId6" Type="http://schemas.openxmlformats.org/officeDocument/2006/relationships/image" Target="../media/image2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.tiff"/><Relationship Id="rId2" Type="http://schemas.openxmlformats.org/officeDocument/2006/relationships/image" Target="../media/image23.png"/><Relationship Id="rId15" Type="http://schemas.openxmlformats.org/officeDocument/2006/relationships/comments" Target="../comments/comment9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8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6625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2306955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市场分析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67765" y="161290"/>
          <a:ext cx="9703435" cy="554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56760" y="5640070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未来三年内市场规模预测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商业模式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30" name="直接箭头连接符 29"/>
          <p:cNvCxnSpPr>
            <a:stCxn id="27" idx="3"/>
            <a:endCxn id="25" idx="1"/>
          </p:cNvCxnSpPr>
          <p:nvPr/>
        </p:nvCxnSpPr>
        <p:spPr>
          <a:xfrm flipV="1">
            <a:off x="5156835" y="4177665"/>
            <a:ext cx="770890" cy="508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3"/>
            <a:endCxn id="32" idx="1"/>
          </p:cNvCxnSpPr>
          <p:nvPr/>
        </p:nvCxnSpPr>
        <p:spPr>
          <a:xfrm>
            <a:off x="8239125" y="4177665"/>
            <a:ext cx="11099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3"/>
            <a:endCxn id="27" idx="1"/>
          </p:cNvCxnSpPr>
          <p:nvPr/>
        </p:nvCxnSpPr>
        <p:spPr>
          <a:xfrm>
            <a:off x="2675255" y="4178300"/>
            <a:ext cx="676910" cy="44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68350" y="2580005"/>
            <a:ext cx="10731500" cy="2865120"/>
            <a:chOff x="1210" y="3508"/>
            <a:chExt cx="16900" cy="4512"/>
          </a:xfrm>
        </p:grpSpPr>
        <p:grpSp>
          <p:nvGrpSpPr>
            <p:cNvPr id="40" name="组合 39"/>
            <p:cNvGrpSpPr/>
            <p:nvPr/>
          </p:nvGrpSpPr>
          <p:grpSpPr>
            <a:xfrm>
              <a:off x="5278" y="3508"/>
              <a:ext cx="12832" cy="4512"/>
              <a:chOff x="2535" y="3018"/>
              <a:chExt cx="14942" cy="5700"/>
            </a:xfrm>
          </p:grpSpPr>
          <p:cxnSp>
            <p:nvCxnSpPr>
              <p:cNvPr id="37" name="肘形连接符 36"/>
              <p:cNvCxnSpPr>
                <a:stCxn id="32" idx="2"/>
                <a:endCxn id="27" idx="2"/>
              </p:cNvCxnSpPr>
              <p:nvPr/>
            </p:nvCxnSpPr>
            <p:spPr>
              <a:xfrm rot="5400000">
                <a:off x="9832" y="1110"/>
                <a:ext cx="33" cy="11315"/>
              </a:xfrm>
              <a:prstGeom prst="bentConnector3">
                <a:avLst>
                  <a:gd name="adj1" fmla="val 3739715"/>
                </a:avLst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2535" y="3018"/>
                <a:ext cx="14942" cy="5700"/>
                <a:chOff x="2535" y="3018"/>
                <a:chExt cx="14942" cy="5700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7259" y="5611"/>
                  <a:ext cx="4239" cy="1170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医用视网膜分割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辅助诊断系统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535" y="3018"/>
                  <a:ext cx="3313" cy="1331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医疗 AI 眼疾病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2537" y="5629"/>
                  <a:ext cx="3309" cy="1155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开发团队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28" name="直接箭头连接符 27"/>
                <p:cNvCxnSpPr>
                  <a:stCxn id="26" idx="2"/>
                  <a:endCxn id="27" idx="0"/>
                </p:cNvCxnSpPr>
                <p:nvPr/>
              </p:nvCxnSpPr>
              <p:spPr>
                <a:xfrm flipH="1">
                  <a:off x="4191" y="4350"/>
                  <a:ext cx="1" cy="128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4132" y="4591"/>
                  <a:ext cx="120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指导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921" y="5577"/>
                  <a:ext cx="126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开发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3533" y="5642"/>
                  <a:ext cx="3944" cy="1109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各级医院眼科医生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462" y="5477"/>
                  <a:ext cx="2109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提供服务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0"/>
                  <a:endCxn id="25" idx="0"/>
                </p:cNvCxnSpPr>
                <p:nvPr/>
              </p:nvCxnSpPr>
              <p:spPr>
                <a:xfrm rot="16200000" flipV="1">
                  <a:off x="12427" y="2563"/>
                  <a:ext cx="30" cy="6127"/>
                </a:xfrm>
                <a:prstGeom prst="bentConnector3">
                  <a:avLst>
                    <a:gd name="adj1" fmla="val 4420593"/>
                  </a:avLst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5"/>
                <p:cNvSpPr txBox="1"/>
                <p:nvPr/>
              </p:nvSpPr>
              <p:spPr>
                <a:xfrm>
                  <a:off x="11508" y="3607"/>
                  <a:ext cx="2603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提供反馈</a:t>
                  </a:r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502" y="7985"/>
                  <a:ext cx="3060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提出建议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</p:grpSp>
        </p:grpSp>
        <p:sp>
          <p:nvSpPr>
            <p:cNvPr id="41" name="圆角矩形 40"/>
            <p:cNvSpPr/>
            <p:nvPr/>
          </p:nvSpPr>
          <p:spPr>
            <a:xfrm>
              <a:off x="1210" y="5561"/>
              <a:ext cx="3003" cy="928"/>
            </a:xfrm>
            <a:prstGeom prst="roundRect">
              <a:avLst/>
            </a:prstGeom>
            <a:solidFill>
              <a:srgbClr val="B2D6FE"/>
            </a:solidFill>
            <a:ln w="38100">
              <a:solidFill>
                <a:schemeClr val="accent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GPU</a:t>
              </a: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显卡供应商</a:t>
              </a:r>
              <a:endParaRPr lang="en-US" altLang="zh-CN" b="1" dirty="0">
                <a:solidFill>
                  <a:srgbClr val="F7443D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95" y="5459"/>
              <a:ext cx="1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</a:rPr>
                <a:t>租赁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83820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供应商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15366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科研机构及平台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463405" y="1585595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终端客户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49" name="直接箭头连接符 48"/>
          <p:cNvCxnSpPr>
            <a:stCxn id="46" idx="3"/>
            <a:endCxn id="47" idx="1"/>
          </p:cNvCxnSpPr>
          <p:nvPr/>
        </p:nvCxnSpPr>
        <p:spPr>
          <a:xfrm>
            <a:off x="2745105" y="1870710"/>
            <a:ext cx="240855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3"/>
            <a:endCxn id="48" idx="1"/>
          </p:cNvCxnSpPr>
          <p:nvPr/>
        </p:nvCxnSpPr>
        <p:spPr>
          <a:xfrm>
            <a:off x="7060565" y="1870710"/>
            <a:ext cx="2402840" cy="952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947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未来规划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21715" y="1629410"/>
            <a:ext cx="5500370" cy="1601470"/>
            <a:chOff x="1609" y="2134"/>
            <a:chExt cx="8662" cy="2522"/>
          </a:xfrm>
        </p:grpSpPr>
        <p:sp>
          <p:nvSpPr>
            <p:cNvPr id="2" name="文本框 1"/>
            <p:cNvSpPr txBox="1"/>
            <p:nvPr/>
          </p:nvSpPr>
          <p:spPr>
            <a:xfrm>
              <a:off x="1996" y="213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短期规划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9" y="2768"/>
              <a:ext cx="8662" cy="1888"/>
              <a:chOff x="1465" y="2768"/>
              <a:chExt cx="8662" cy="188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36"/>
                <a:ext cx="337" cy="1474"/>
                <a:chOff x="1257" y="2984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1" name="图片 10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利用临床数据集重新训练模型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对患者信息进行脱敏处理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根据医生建议进一步优化算法及功能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156960" y="739775"/>
            <a:ext cx="233680" cy="5370195"/>
            <a:chOff x="10601" y="1250"/>
            <a:chExt cx="368" cy="84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6955" y="3879850"/>
            <a:ext cx="5500370" cy="1581150"/>
            <a:chOff x="1633" y="5454"/>
            <a:chExt cx="8662" cy="2490"/>
          </a:xfrm>
        </p:grpSpPr>
        <p:sp>
          <p:nvSpPr>
            <p:cNvPr id="6" name="文本框 5"/>
            <p:cNvSpPr txBox="1"/>
            <p:nvPr/>
          </p:nvSpPr>
          <p:spPr>
            <a:xfrm>
              <a:off x="1932" y="545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长期规划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33" y="6056"/>
              <a:ext cx="8662" cy="1888"/>
              <a:chOff x="1465" y="2768"/>
              <a:chExt cx="8662" cy="188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465" y="2936"/>
                <a:ext cx="337" cy="1467"/>
                <a:chOff x="1257" y="2984"/>
                <a:chExt cx="337" cy="1467"/>
              </a:xfrm>
            </p:grpSpPr>
            <p:pic>
              <p:nvPicPr>
                <p:cNvPr id="18" name="图片 1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3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0" name="图片 1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4" name="图片 23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加强数据库安全防护措施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  <a:sym typeface="+mn-ea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将平台向基层医院推广使用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引入其它医疗领域知识进行集成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63384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股权分配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56" name="图表 55"/>
          <p:cNvGraphicFramePr/>
          <p:nvPr/>
        </p:nvGraphicFramePr>
        <p:xfrm>
          <a:off x="5756275" y="1014095"/>
          <a:ext cx="6012180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45" y="4117975"/>
            <a:ext cx="3741420" cy="160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743"/>
          <a:stretch>
            <a:fillRect/>
          </a:stretch>
        </p:blipFill>
        <p:spPr>
          <a:xfrm>
            <a:off x="8334375" y="1205865"/>
            <a:ext cx="2545715" cy="2602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27680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3615" y="545846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61400" y="69786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rcRect r="54523"/>
          <a:stretch>
            <a:fillRect/>
          </a:stretch>
        </p:blipFill>
        <p:spPr>
          <a:xfrm>
            <a:off x="4264660" y="758825"/>
            <a:ext cx="2921000" cy="44011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528560" y="739775"/>
            <a:ext cx="233680" cy="5370195"/>
            <a:chOff x="10601" y="1250"/>
            <a:chExt cx="368" cy="8457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5025" y="734695"/>
            <a:ext cx="8236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团队介绍及指导团队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8520" y="501523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545" y="5450840"/>
            <a:ext cx="4203700" cy="459740"/>
            <a:chOff x="11112" y="8649"/>
            <a:chExt cx="6620" cy="724"/>
          </a:xfrm>
        </p:grpSpPr>
        <p:sp>
          <p:nvSpPr>
            <p:cNvPr id="73" name="文本框 72"/>
            <p:cNvSpPr txBox="1"/>
            <p:nvPr/>
          </p:nvSpPr>
          <p:spPr>
            <a:xfrm>
              <a:off x="11402" y="8649"/>
              <a:ext cx="633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医疗 AI 眼疾病辅助诊断团队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  <p:pic>
          <p:nvPicPr>
            <p:cNvPr id="74" name="图片 73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12" y="8846"/>
              <a:ext cx="329" cy="329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 rot="0">
            <a:off x="906780" y="1256665"/>
            <a:ext cx="5230495" cy="3415030"/>
            <a:chOff x="11092" y="1849"/>
            <a:chExt cx="8237" cy="5378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8237" cy="5378"/>
              <a:chOff x="11092" y="1849"/>
              <a:chExt cx="8237" cy="537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8237" cy="5378"/>
                <a:chOff x="11092" y="1934"/>
                <a:chExt cx="8237" cy="5378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8208" cy="5378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4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级、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20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专业覆盖自动化、软件、经济管理等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算法架构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商业规划与产品包装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42" cy="1442"/>
                  <a:chOff x="11092" y="2131"/>
                  <a:chExt cx="342" cy="1442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52" cy="1516"/>
                <a:chOff x="11540" y="4344"/>
                <a:chExt cx="552" cy="151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1564" y="5528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9" name="图片 3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97" y="6026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10" y="6594"/>
              <a:ext cx="329" cy="32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 rot="0">
            <a:off x="1191260" y="2470150"/>
            <a:ext cx="335280" cy="210820"/>
            <a:chOff x="11582" y="6352"/>
            <a:chExt cx="528" cy="332"/>
          </a:xfrm>
        </p:grpSpPr>
        <p:pic>
          <p:nvPicPr>
            <p:cNvPr id="7" name="图片 6" descr="343435383139313b333633363136333bd1e0ceb2d0cebcfdcdb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2" y="6356"/>
              <a:ext cx="329" cy="329"/>
            </a:xfrm>
            <a:prstGeom prst="rect">
              <a:avLst/>
            </a:prstGeom>
          </p:spPr>
        </p:pic>
        <p:pic>
          <p:nvPicPr>
            <p:cNvPr id="8" name="图片 7" descr="343435383139313b333633363136333bd1e0ceb2d0cebcfdcdb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82" y="6352"/>
              <a:ext cx="329" cy="3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147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3110" y="74993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215" y="33667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21373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4115" y="1402080"/>
            <a:ext cx="5500370" cy="1568450"/>
            <a:chOff x="1849" y="2208"/>
            <a:chExt cx="8662" cy="2470"/>
          </a:xfrm>
        </p:grpSpPr>
        <p:grpSp>
          <p:nvGrpSpPr>
            <p:cNvPr id="5" name="组合 4"/>
            <p:cNvGrpSpPr/>
            <p:nvPr/>
          </p:nvGrpSpPr>
          <p:grpSpPr>
            <a:xfrm>
              <a:off x="1849" y="2208"/>
              <a:ext cx="8662" cy="2470"/>
              <a:chOff x="1465" y="2768"/>
              <a:chExt cx="8662" cy="247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52"/>
                <a:ext cx="337" cy="1474"/>
                <a:chOff x="1257" y="3000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45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7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7" name="图片 6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3000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776" y="2768"/>
                <a:ext cx="835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导师参与临床顾问，推动医工交叉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同门师兄指导技术，薪火相传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团队成员切磋交流，创新合作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与医院合作收集金标准，业界典范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  <p:pic>
          <p:nvPicPr>
            <p:cNvPr id="16" name="图片 1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" y="4105"/>
              <a:ext cx="329" cy="329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873125" y="3909060"/>
            <a:ext cx="62839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算法研究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5 / 15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眼科技师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100 / 500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产品研发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7 / 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眼科医师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10 / 50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软件测试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1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市场营销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2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0725" y="4422140"/>
            <a:ext cx="344170" cy="1177290"/>
            <a:chOff x="1111" y="6964"/>
            <a:chExt cx="542" cy="1854"/>
          </a:xfrm>
        </p:grpSpPr>
        <p:grpSp>
          <p:nvGrpSpPr>
            <p:cNvPr id="43" name="组合 42"/>
            <p:cNvGrpSpPr/>
            <p:nvPr/>
          </p:nvGrpSpPr>
          <p:grpSpPr>
            <a:xfrm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40" name="图片 3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2" name="图片 41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45" name="图片 4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6" name="图片 4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7" name="组合 46"/>
            <p:cNvGrpSpPr/>
            <p:nvPr/>
          </p:nvGrpSpPr>
          <p:grpSpPr>
            <a:xfrm>
              <a:off x="1127" y="7986"/>
              <a:ext cx="527" cy="297"/>
              <a:chOff x="11540" y="4578"/>
              <a:chExt cx="528" cy="332"/>
            </a:xfrm>
          </p:grpSpPr>
          <p:pic>
            <p:nvPicPr>
              <p:cNvPr id="48" name="图片 4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9" name="图片 4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>
              <a:off x="1111" y="8522"/>
              <a:ext cx="527" cy="297"/>
              <a:chOff x="11540" y="4578"/>
              <a:chExt cx="528" cy="332"/>
            </a:xfrm>
          </p:grpSpPr>
          <p:pic>
            <p:nvPicPr>
              <p:cNvPr id="59" name="图片 5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0" name="图片 5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cxnSp>
        <p:nvCxnSpPr>
          <p:cNvPr id="62" name="直接连接符 61"/>
          <p:cNvCxnSpPr/>
          <p:nvPr/>
        </p:nvCxnSpPr>
        <p:spPr>
          <a:xfrm>
            <a:off x="3840480" y="3977640"/>
            <a:ext cx="7620" cy="170688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880485" y="4424680"/>
            <a:ext cx="337185" cy="506730"/>
            <a:chOff x="1123" y="6964"/>
            <a:chExt cx="531" cy="798"/>
          </a:xfrm>
        </p:grpSpPr>
        <p:grpSp>
          <p:nvGrpSpPr>
            <p:cNvPr id="64" name="组合 63"/>
            <p:cNvGrpSpPr/>
            <p:nvPr/>
          </p:nvGrpSpPr>
          <p:grpSpPr>
            <a:xfrm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65" name="图片 6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6" name="图片 6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68" name="图片 6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9" name="图片 6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7879080" y="1350010"/>
            <a:ext cx="5633085" cy="1609725"/>
            <a:chOff x="12408" y="1846"/>
            <a:chExt cx="8871" cy="2535"/>
          </a:xfrm>
        </p:grpSpPr>
        <p:sp>
          <p:nvSpPr>
            <p:cNvPr id="86" name="文本框 85"/>
            <p:cNvSpPr txBox="1"/>
            <p:nvPr/>
          </p:nvSpPr>
          <p:spPr>
            <a:xfrm>
              <a:off x="13372" y="1846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眼科医疗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408" y="2661"/>
              <a:ext cx="337" cy="1474"/>
              <a:chOff x="1257" y="2984"/>
              <a:chExt cx="337" cy="1474"/>
            </a:xfrm>
          </p:grpSpPr>
          <p:pic>
            <p:nvPicPr>
              <p:cNvPr id="89" name="图片 88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90" name="图片 89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91" name="图片 90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929" y="2493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提升算法精度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贴合临床需求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产品基层普及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866380" y="2921000"/>
            <a:ext cx="5628640" cy="1623695"/>
            <a:chOff x="12388" y="4362"/>
            <a:chExt cx="8864" cy="2557"/>
          </a:xfrm>
        </p:grpSpPr>
        <p:sp>
          <p:nvSpPr>
            <p:cNvPr id="95" name="文本框 94"/>
            <p:cNvSpPr txBox="1"/>
            <p:nvPr/>
          </p:nvSpPr>
          <p:spPr>
            <a:xfrm>
              <a:off x="13372" y="4362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其它医疗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12388" y="5031"/>
              <a:ext cx="8864" cy="1888"/>
              <a:chOff x="2523" y="2768"/>
              <a:chExt cx="8864" cy="188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523" y="2936"/>
                <a:ext cx="329" cy="1474"/>
                <a:chOff x="2315" y="2984"/>
                <a:chExt cx="329" cy="1474"/>
              </a:xfrm>
            </p:grpSpPr>
            <p:pic>
              <p:nvPicPr>
                <p:cNvPr id="98" name="图片 9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99" name="图片 9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0" name="图片 9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01" name="文本框 100"/>
              <p:cNvSpPr txBox="1"/>
              <p:nvPr/>
            </p:nvSpPr>
            <p:spPr>
              <a:xfrm>
                <a:off x="303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调研领域背景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开发特色功能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推进平台集成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59395" y="4512945"/>
            <a:ext cx="5650865" cy="1605915"/>
            <a:chOff x="12377" y="6883"/>
            <a:chExt cx="8899" cy="2529"/>
          </a:xfrm>
        </p:grpSpPr>
        <p:sp>
          <p:nvSpPr>
            <p:cNvPr id="103" name="文本框 102"/>
            <p:cNvSpPr txBox="1"/>
            <p:nvPr/>
          </p:nvSpPr>
          <p:spPr>
            <a:xfrm>
              <a:off x="13372" y="6883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算法研究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12377" y="7692"/>
              <a:ext cx="337" cy="1474"/>
              <a:chOff x="1257" y="2984"/>
              <a:chExt cx="337" cy="1474"/>
            </a:xfrm>
          </p:grpSpPr>
          <p:pic>
            <p:nvPicPr>
              <p:cNvPr id="106" name="图片 105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107" name="图片 106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108" name="图片 107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109" name="文本框 108"/>
            <p:cNvSpPr txBox="1"/>
            <p:nvPr/>
          </p:nvSpPr>
          <p:spPr>
            <a:xfrm>
              <a:off x="12926" y="7524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搭建数据平台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自动推送更新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模态融合研究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恳请各位评委老师批评指正！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880" y="134620"/>
            <a:ext cx="11280775" cy="6501765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776845" y="352425"/>
            <a:ext cx="4129405" cy="390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·眼底疾病种类繁多，发病率高，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国内青光眼患者达150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余万，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确诊率约为20.2%，一旦发病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·眼底是人体中唯一一处能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用于观察血管的部位，与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糖尿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病等疾病的诊断密切相关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·人工诊断眼底疾病耗时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较长，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易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发生漏诊、误诊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耗时10s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呈现肉眼难以分辨的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毛细血管，病灶区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出血点、渗出物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辅助医生在疾病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早期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833370" y="4246880"/>
            <a:ext cx="6040755" cy="49784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现状与展望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5210" y="4135755"/>
            <a:ext cx="8942070" cy="474980"/>
            <a:chOff x="3646" y="5864"/>
            <a:chExt cx="14082" cy="748"/>
          </a:xfrm>
        </p:grpSpPr>
        <p:grpSp>
          <p:nvGrpSpPr>
            <p:cNvPr id="35" name="组合 38"/>
            <p:cNvGrpSpPr/>
            <p:nvPr/>
          </p:nvGrpSpPr>
          <p:grpSpPr>
            <a:xfrm>
              <a:off x="3646" y="5864"/>
              <a:ext cx="829" cy="748"/>
              <a:chOff x="5424755" y="1340768"/>
              <a:chExt cx="670560" cy="604586"/>
            </a:xfrm>
            <a:solidFill>
              <a:srgbClr val="7AB8BF"/>
            </a:solidFill>
          </p:grpSpPr>
          <p:grpSp>
            <p:nvGrpSpPr>
              <p:cNvPr id="36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  <a:grpFill/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ysDash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4479" y="6055"/>
              <a:ext cx="12855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5"/>
            <p:cNvGrpSpPr/>
            <p:nvPr/>
          </p:nvGrpSpPr>
          <p:grpSpPr>
            <a:xfrm>
              <a:off x="17322" y="5952"/>
              <a:ext cx="407" cy="367"/>
              <a:chOff x="3720691" y="2824413"/>
              <a:chExt cx="1341120" cy="1209172"/>
            </a:xfrm>
            <a:solidFill>
              <a:srgbClr val="F7443D"/>
            </a:solidFill>
          </p:grpSpPr>
          <p:sp>
            <p:nvSpPr>
              <p:cNvPr id="4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  <p:sp>
        <p:nvSpPr>
          <p:cNvPr id="45" name="TextBox 48"/>
          <p:cNvSpPr txBox="1"/>
          <p:nvPr/>
        </p:nvSpPr>
        <p:spPr>
          <a:xfrm>
            <a:off x="2554500" y="476072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眼科门槛高，医生人数少，人才培养困难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人工智能算法在医疗领域的应用落地困难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治疗过程中难以记录反馈，经验积累困难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算法可用数据集少，临床与研究交接困难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70764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AI计算服务器支持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2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535599"/>
            <a:ext cx="3983355" cy="1353820"/>
            <a:chOff x="12412" y="5173"/>
            <a:chExt cx="6273" cy="2132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388" y="6382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3687117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-133021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71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33680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39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2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2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08095" cy="2414270"/>
            <a:chOff x="1891" y="6243"/>
            <a:chExt cx="5997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067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查询档案，跟踪患者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疑难杂症，会诊治疗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995" y="436880"/>
            <a:ext cx="11280775" cy="6110605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澳洲视网膜分割平台可分割出静动脉特征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lstStyle/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致远慧图支持图片批量上传，定期更新算法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本平台建立患者档案，追踪病情动态变化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支持录入诊断、信息检索、批量下载操作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0540"/>
            <a:ext cx="10815326" cy="230110"/>
            <a:chOff x="1162" y="7902"/>
            <a:chExt cx="17032" cy="362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2"/>
              <a:ext cx="16835" cy="362"/>
              <a:chOff x="1359" y="7902"/>
              <a:chExt cx="16835" cy="3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26" y="7902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ags/tag2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1876</Words>
  <Application>WPS 演示</Application>
  <PresentationFormat>宽屏</PresentationFormat>
  <Paragraphs>297</Paragraphs>
  <Slides>16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方正粗黑宋简体</vt:lpstr>
      <vt:lpstr>汉仪青云简</vt:lpstr>
      <vt:lpstr>仿宋</vt:lpstr>
      <vt:lpstr>AMGDT</vt:lpstr>
      <vt:lpstr>楷体</vt:lpstr>
      <vt:lpstr>Open Sans Condensed Light</vt:lpstr>
      <vt:lpstr>黑体</vt:lpstr>
      <vt:lpstr>Times New Roman</vt:lpstr>
      <vt:lpstr>汉仪铸字招牌黑简</vt:lpstr>
      <vt:lpstr>等线</vt:lpstr>
      <vt:lpstr>等线 Light</vt:lpstr>
      <vt:lpstr>NumberOnly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689</cp:revision>
  <dcterms:created xsi:type="dcterms:W3CDTF">2018-11-08T00:35:00Z</dcterms:created>
  <dcterms:modified xsi:type="dcterms:W3CDTF">2022-05-11T09:59:44Z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B539CDB335294949A503C72A4FC10CBF</vt:lpwstr>
  </property>
  <property fmtid="{D5CDD505-2E9C-101B-9397-08002B2CF9AE}" pid="4" name="KSOSaveFontToCloudKey">
    <vt:lpwstr>659516274_btnclosed</vt:lpwstr>
  </property>
</Properties>
</file>